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25"/>
  </p:notesMasterIdLst>
  <p:sldIdLst>
    <p:sldId id="395" r:id="rId3"/>
    <p:sldId id="257" r:id="rId4"/>
    <p:sldId id="272" r:id="rId5"/>
    <p:sldId id="267" r:id="rId6"/>
    <p:sldId id="263" r:id="rId7"/>
    <p:sldId id="264" r:id="rId8"/>
    <p:sldId id="269" r:id="rId9"/>
    <p:sldId id="397" r:id="rId10"/>
    <p:sldId id="268" r:id="rId11"/>
    <p:sldId id="270" r:id="rId12"/>
    <p:sldId id="293" r:id="rId13"/>
    <p:sldId id="300" r:id="rId14"/>
    <p:sldId id="301" r:id="rId15"/>
    <p:sldId id="309" r:id="rId16"/>
    <p:sldId id="302" r:id="rId17"/>
    <p:sldId id="308" r:id="rId18"/>
    <p:sldId id="311" r:id="rId19"/>
    <p:sldId id="312" r:id="rId20"/>
    <p:sldId id="314" r:id="rId21"/>
    <p:sldId id="320" r:id="rId22"/>
    <p:sldId id="321" r:id="rId23"/>
    <p:sldId id="313" r:id="rId24"/>
    <p:sldId id="303" r:id="rId25"/>
    <p:sldId id="353" r:id="rId26"/>
    <p:sldId id="354" r:id="rId27"/>
    <p:sldId id="317" r:id="rId28"/>
    <p:sldId id="318" r:id="rId29"/>
    <p:sldId id="322" r:id="rId30"/>
    <p:sldId id="355" r:id="rId31"/>
    <p:sldId id="305" r:id="rId32"/>
    <p:sldId id="325" r:id="rId33"/>
    <p:sldId id="331" r:id="rId34"/>
    <p:sldId id="334" r:id="rId35"/>
    <p:sldId id="335" r:id="rId36"/>
    <p:sldId id="336" r:id="rId37"/>
    <p:sldId id="332" r:id="rId38"/>
    <p:sldId id="338" r:id="rId39"/>
    <p:sldId id="333" r:id="rId40"/>
    <p:sldId id="340" r:id="rId41"/>
    <p:sldId id="304" r:id="rId42"/>
    <p:sldId id="326" r:id="rId43"/>
    <p:sldId id="341" r:id="rId44"/>
    <p:sldId id="343" r:id="rId45"/>
    <p:sldId id="342" r:id="rId46"/>
    <p:sldId id="347" r:id="rId47"/>
    <p:sldId id="307" r:id="rId48"/>
    <p:sldId id="327" r:id="rId49"/>
    <p:sldId id="351" r:id="rId50"/>
    <p:sldId id="356" r:id="rId51"/>
    <p:sldId id="349" r:id="rId52"/>
    <p:sldId id="352" r:id="rId53"/>
    <p:sldId id="306" r:id="rId54"/>
    <p:sldId id="328" r:id="rId55"/>
    <p:sldId id="357" r:id="rId56"/>
    <p:sldId id="346" r:id="rId57"/>
    <p:sldId id="273" r:id="rId58"/>
    <p:sldId id="274" r:id="rId59"/>
    <p:sldId id="289" r:id="rId60"/>
    <p:sldId id="275" r:id="rId61"/>
    <p:sldId id="276" r:id="rId62"/>
    <p:sldId id="279" r:id="rId63"/>
    <p:sldId id="278" r:id="rId64"/>
    <p:sldId id="281" r:id="rId65"/>
    <p:sldId id="280" r:id="rId66"/>
    <p:sldId id="282" r:id="rId67"/>
    <p:sldId id="283" r:id="rId68"/>
    <p:sldId id="284" r:id="rId69"/>
    <p:sldId id="286" r:id="rId70"/>
    <p:sldId id="287" r:id="rId71"/>
    <p:sldId id="285" r:id="rId72"/>
    <p:sldId id="290" r:id="rId73"/>
    <p:sldId id="288" r:id="rId74"/>
    <p:sldId id="291" r:id="rId75"/>
    <p:sldId id="292" r:id="rId76"/>
    <p:sldId id="294" r:id="rId77"/>
    <p:sldId id="295" r:id="rId78"/>
    <p:sldId id="296" r:id="rId79"/>
    <p:sldId id="297" r:id="rId80"/>
    <p:sldId id="298" r:id="rId81"/>
    <p:sldId id="299" r:id="rId82"/>
    <p:sldId id="396" r:id="rId83"/>
    <p:sldId id="329" r:id="rId84"/>
    <p:sldId id="358" r:id="rId85"/>
    <p:sldId id="359" r:id="rId86"/>
    <p:sldId id="361" r:id="rId87"/>
    <p:sldId id="360" r:id="rId88"/>
    <p:sldId id="362" r:id="rId89"/>
    <p:sldId id="364" r:id="rId90"/>
    <p:sldId id="363" r:id="rId91"/>
    <p:sldId id="368" r:id="rId92"/>
    <p:sldId id="374" r:id="rId93"/>
    <p:sldId id="365" r:id="rId94"/>
    <p:sldId id="369" r:id="rId95"/>
    <p:sldId id="370" r:id="rId96"/>
    <p:sldId id="380" r:id="rId97"/>
    <p:sldId id="371" r:id="rId98"/>
    <p:sldId id="372" r:id="rId99"/>
    <p:sldId id="373" r:id="rId100"/>
    <p:sldId id="375" r:id="rId101"/>
    <p:sldId id="366" r:id="rId102"/>
    <p:sldId id="377" r:id="rId103"/>
    <p:sldId id="378" r:id="rId104"/>
    <p:sldId id="379" r:id="rId105"/>
    <p:sldId id="382" r:id="rId106"/>
    <p:sldId id="383" r:id="rId107"/>
    <p:sldId id="376" r:id="rId108"/>
    <p:sldId id="367" r:id="rId109"/>
    <p:sldId id="384" r:id="rId110"/>
    <p:sldId id="381" r:id="rId111"/>
    <p:sldId id="385" r:id="rId112"/>
    <p:sldId id="386" r:id="rId113"/>
    <p:sldId id="387" r:id="rId114"/>
    <p:sldId id="388" r:id="rId115"/>
    <p:sldId id="260" r:id="rId116"/>
    <p:sldId id="389" r:id="rId117"/>
    <p:sldId id="390" r:id="rId118"/>
    <p:sldId id="393" r:id="rId119"/>
    <p:sldId id="392" r:id="rId120"/>
    <p:sldId id="391" r:id="rId121"/>
    <p:sldId id="399" r:id="rId122"/>
    <p:sldId id="398" r:id="rId123"/>
    <p:sldId id="319" r:id="rId124"/>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3" autoAdjust="0"/>
    <p:restoredTop sz="94660"/>
  </p:normalViewPr>
  <p:slideViewPr>
    <p:cSldViewPr>
      <p:cViewPr varScale="1">
        <p:scale>
          <a:sx n="63" d="100"/>
          <a:sy n="63" d="100"/>
        </p:scale>
        <p:origin x="1632"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13/10/2021</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57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94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2021/10/13</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buyya.com/photos/albacete_2006.jpg"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r>
              <a:rPr lang="zh-TW" altLang="en-US" sz="4000" i="0" dirty="0">
                <a:effectLst>
                  <a:outerShdw blurRad="38100" dist="38100" dir="2700000" algn="tl">
                    <a:srgbClr val="000000">
                      <a:alpha val="43137"/>
                    </a:srgbClr>
                  </a:outerShdw>
                </a:effectLst>
              </a:rPr>
              <a:t>雲端計算</a:t>
            </a:r>
            <a:br>
              <a:rPr lang="en-US" altLang="zh-TW" sz="4000" dirty="0">
                <a:effectLst>
                  <a:outerShdw blurRad="38100" dist="38100" dir="2700000" algn="tl">
                    <a:srgbClr val="000000">
                      <a:alpha val="43137"/>
                    </a:srgbClr>
                  </a:outerShdw>
                </a:effectLst>
              </a:rPr>
            </a:br>
            <a:r>
              <a:rPr lang="en-US" sz="4000" dirty="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ndy\AppData\Local\Microsoft\Windows\Temporary Internet Files\Content.IE5\6G0SQY1U\MPj04422320000[1].jpg"/>
          <p:cNvPicPr>
            <a:picLocks noChangeAspect="1" noChangeArrowheads="1"/>
          </p:cNvPicPr>
          <p:nvPr/>
        </p:nvPicPr>
        <p:blipFill>
          <a:blip r:embed="rId2" cstate="print"/>
          <a:srcRect/>
          <a:stretch>
            <a:fillRect/>
          </a:stretch>
        </p:blipFill>
        <p:spPr bwMode="auto">
          <a:xfrm>
            <a:off x="152400" y="2969106"/>
            <a:ext cx="8839200" cy="2593494"/>
          </a:xfrm>
          <a:prstGeom prst="roundRect">
            <a:avLst>
              <a:gd name="adj" fmla="val 1137"/>
            </a:avLst>
          </a:prstGeom>
          <a:noFill/>
          <a:effectLst>
            <a:outerShdw blurRad="63500" sx="102000" sy="102000" algn="ctr" rotWithShape="0">
              <a:prstClr val="black">
                <a:alpha val="40000"/>
              </a:prstClr>
            </a:outerShdw>
          </a:effectLst>
        </p:spPr>
      </p:pic>
      <p:sp>
        <p:nvSpPr>
          <p:cNvPr id="3" name="Rectangle 2"/>
          <p:cNvSpPr/>
          <p:nvPr/>
        </p:nvSpPr>
        <p:spPr>
          <a:xfrm>
            <a:off x="653976" y="1752600"/>
            <a:ext cx="7836056"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Even More Confusing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a:t>Microsoft Windows Azure</a:t>
            </a:r>
            <a:endParaRPr lang="en-US" dirty="0"/>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457200" y="1143000"/>
            <a:ext cx="8229600"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r>
              <a:rPr lang="en-US" dirty="0"/>
              <a:t>NIST (National Institute of Standards and Technology). http://csrc.nist.gov/groups/SNS/cloud-computing/</a:t>
            </a:r>
          </a:p>
          <a:p>
            <a:r>
              <a:rPr lang="en-US" altLang="zh-TW" dirty="0"/>
              <a:t>M. </a:t>
            </a:r>
            <a:r>
              <a:rPr lang="en-US" altLang="zh-TW" dirty="0" err="1"/>
              <a:t>Armbrust</a:t>
            </a:r>
            <a:r>
              <a:rPr lang="en-US" altLang="zh-TW" dirty="0"/>
              <a:t> et. al., “Above the Clouds: A Berkeley View of Cloud Computing,” Technical Report No. UCB/EECS-2009-28, University of California at Berkeley, 2009. </a:t>
            </a:r>
          </a:p>
          <a:p>
            <a:r>
              <a:rPr lang="en-US" altLang="zh-TW" dirty="0"/>
              <a:t>R. </a:t>
            </a:r>
            <a:r>
              <a:rPr lang="en-US" altLang="zh-TW" dirty="0" err="1"/>
              <a:t>Buyya</a:t>
            </a:r>
            <a:r>
              <a:rPr lang="en-US" altLang="zh-TW" dirty="0"/>
              <a:t> et. al., “Cloud computing and emerging IT platforms: Vision, hype, and reality for delivering computing as the 5th utility,” Future Generation Computer Systems, 2009.</a:t>
            </a:r>
          </a:p>
          <a:p>
            <a:r>
              <a:rPr lang="en-US" dirty="0"/>
              <a:t>Cloud Computing Use Cases. http://groups.google.com/group/cloud-computing-use-cases</a:t>
            </a:r>
          </a:p>
          <a:p>
            <a:r>
              <a:rPr lang="en-US" dirty="0"/>
              <a:t>Cloud Computing Explained. http://www.andyharjanto.com/2009/11/wanted-cloud-computing-explained-in.html</a:t>
            </a:r>
          </a:p>
          <a:p>
            <a:r>
              <a:rPr lang="en-US" altLang="zh-TW" dirty="0"/>
              <a:t>From Wikipedia, the free encyclopedia</a:t>
            </a:r>
          </a:p>
          <a:p>
            <a:r>
              <a:rPr lang="en-US" dirty="0"/>
              <a:t>All resources of the materials and pictures were partially retrieved from the Internet.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a:t>Central Ideas</a:t>
            </a:r>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do not care about how the works are done</a:t>
            </a:r>
          </a:p>
          <a:p>
            <a:pPr lvl="2"/>
            <a:r>
              <a:rPr lang="en-US" dirty="0"/>
              <a:t>Instead, they only concern about what they </a:t>
            </a:r>
            <a:r>
              <a:rPr lang="en-US" altLang="zh-TW" dirty="0"/>
              <a:t>can </a:t>
            </a:r>
            <a:r>
              <a:rPr lang="en-US" dirty="0"/>
              <a:t>get</a:t>
            </a:r>
          </a:p>
          <a:p>
            <a:pPr lvl="1"/>
            <a:r>
              <a:rPr lang="en-US" dirty="0"/>
              <a:t>Users do not care about what the provider actually did</a:t>
            </a:r>
          </a:p>
          <a:p>
            <a:pPr lvl="2"/>
            <a:r>
              <a:rPr lang="en-US" dirty="0"/>
              <a:t>Instead, they only concern about their quality of service</a:t>
            </a:r>
          </a:p>
          <a:p>
            <a:pPr lvl="1"/>
            <a:r>
              <a:rPr lang="en-US" dirty="0"/>
              <a:t>Users do not want to 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971800" y="1790701"/>
            <a:ext cx="6019800" cy="3276599"/>
          </a:xfrm>
        </p:spPr>
        <p:txBody>
          <a:bodyPr/>
          <a:lstStyle/>
          <a:p>
            <a:r>
              <a:rPr lang="en-US" dirty="0"/>
              <a:t>One service provisioning model</a:t>
            </a:r>
          </a:p>
          <a:p>
            <a:pPr lvl="1"/>
            <a:r>
              <a:rPr lang="en-US" dirty="0"/>
              <a:t>Service provider makes computing resources and infrastructure management available to the customer as needed, and charges them for specific usage rather than a flat rate.</a:t>
            </a:r>
          </a:p>
          <a:p>
            <a:pPr lvl="1"/>
            <a:r>
              <a:rPr lang="en-US" dirty="0"/>
              <a:t>Like other types of on-demand computing , the utility model seeks to maximize the efficient use of resources and/or minimize associated costs.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what you connect together using Web Services.</a:t>
            </a:r>
          </a:p>
          <a:p>
            <a:r>
              <a:rPr lang="en-US" dirty="0"/>
              <a:t>Service is the endpoint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not depend on the context or state of other services.</a:t>
            </a:r>
          </a:p>
          <a:p>
            <a:pPr lvl="1"/>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self-describing and stateless modules that perform discrete units of work and are available over the network</a:t>
            </a:r>
          </a:p>
          <a:p>
            <a:pPr lvl="1"/>
            <a:r>
              <a:rPr lang="en-US" dirty="0"/>
              <a:t>Web service providers offer APIs that enable developers 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collection of services which communicate with each other</a:t>
            </a:r>
          </a:p>
          <a:p>
            <a:pPr lvl="1"/>
            <a:r>
              <a:rPr lang="en-US" dirty="0"/>
              <a:t>Contain a flexible set of design principles used during the phases of systems 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managing network traffic in a cost effective manner 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dirty="0"/>
              <a:t>Customer care evaluations </a:t>
            </a:r>
          </a:p>
          <a:p>
            <a:pPr lvl="1"/>
            <a:r>
              <a:rPr lang="en-US" dirty="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efficient operation of various systems</a:t>
            </a:r>
          </a:p>
          <a:p>
            <a:pPr lvl="1"/>
            <a:r>
              <a:rPr lang="en-US" dirty="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Dynamic Provisioning</a:t>
            </a:r>
          </a:p>
        </p:txBody>
      </p:sp>
      <p:sp>
        <p:nvSpPr>
          <p:cNvPr id="3" name="Content Placeholder 2"/>
          <p:cNvSpPr>
            <a:spLocks noGrp="1"/>
          </p:cNvSpPr>
          <p:nvPr>
            <p:ph idx="1"/>
          </p:nvPr>
        </p:nvSpPr>
        <p:spPr>
          <a:xfrm>
            <a:off x="457200" y="1600201"/>
            <a:ext cx="8229600" cy="1219200"/>
          </a:xfrm>
        </p:spPr>
        <p:txBody>
          <a:bodyPr/>
          <a:lstStyle/>
          <a:p>
            <a:r>
              <a:rPr lang="en-US" dirty="0"/>
              <a:t>In traditional computing model, two common problems :</a:t>
            </a:r>
          </a:p>
          <a:p>
            <a:pPr lvl="1"/>
            <a:r>
              <a:rPr lang="en-US" dirty="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4953000"/>
          </a:xfrm>
        </p:spPr>
        <p:txBody>
          <a:bodyPr/>
          <a:lstStyle/>
          <a:p>
            <a:endParaRPr lang="en-US" dirty="0"/>
          </a:p>
          <a:p>
            <a:pPr lvl="1"/>
            <a:r>
              <a:rPr lang="en-US" dirty="0"/>
              <a:t>Overestimate system utilization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dirty="0"/>
              <a:t>What is multi-tenant design ?</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99.999% availability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t>No single point of failure</a:t>
            </a:r>
          </a:p>
          <a:p>
            <a:pPr lvl="1"/>
            <a:r>
              <a:rPr lang="en-US" dirty="0"/>
              <a:t>Fault detection and isolation to the failing component</a:t>
            </a:r>
          </a:p>
          <a:p>
            <a:pPr lvl="1"/>
            <a:r>
              <a:rPr lang="en-US" dirty="0"/>
              <a:t>Fault containment to prevent propagation of the failure</a:t>
            </a:r>
          </a:p>
          <a:p>
            <a:pPr lvl="1"/>
            <a:r>
              <a:rPr lang="en-US" dirty="0"/>
              <a:t>Availability of reversion modes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lstStyle/>
          <a:p>
            <a:r>
              <a:rPr lang="en-US" dirty="0"/>
              <a:t>Single Point Of Failure (SPOF)</a:t>
            </a:r>
          </a:p>
          <a:p>
            <a:pPr lvl="1"/>
            <a:r>
              <a:rPr lang="en-US" dirty="0"/>
              <a:t>A part of a system which, if it fails, will stop the entire system from working.</a:t>
            </a:r>
          </a:p>
          <a:p>
            <a:pPr lvl="1"/>
            <a:r>
              <a:rPr lang="en-US" dirty="0"/>
              <a:t>The assessment of a potentially single 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without interruption during the repair process.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143500" y="3800474"/>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some check points which can be used in managing the state changes.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lstStyle/>
          <a:p>
            <a:r>
              <a:rPr lang="en-US" dirty="0"/>
              <a:t>What is resilience ?</a:t>
            </a:r>
          </a:p>
          <a:p>
            <a:pPr lvl="1"/>
            <a:r>
              <a:rPr lang="en-US" dirty="0"/>
              <a:t>Resilience is the ability to provide and maintain an acceptable level of service in the face of faults and challenges to normal operation.</a:t>
            </a:r>
          </a:p>
          <a:p>
            <a:pPr lvl="1"/>
            <a:r>
              <a:rPr lang="en-US" dirty="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a:br>
            <a:endParaRPr lang="en-US" dirty="0"/>
          </a:p>
          <a:p>
            <a:r>
              <a:rPr lang="en-US" dirty="0"/>
              <a:t>Some risk events</a:t>
            </a:r>
          </a:p>
          <a:p>
            <a:pPr lvl="1"/>
            <a:r>
              <a:rPr lang="en-US" dirty="0"/>
              <a:t>If power is lost at a plant for two days, can our system recover ?</a:t>
            </a:r>
          </a:p>
          <a:p>
            <a:pPr lvl="1"/>
            <a:r>
              <a:rPr lang="en-US" dirty="0"/>
              <a:t>If a key service is lost because a database corruption, can the business recover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lstStyle/>
          <a:p>
            <a:r>
              <a:rPr lang="en-US" dirty="0"/>
              <a:t>Disaster Recovery</a:t>
            </a:r>
          </a:p>
          <a:p>
            <a:pPr lvl="1"/>
            <a:r>
              <a:rPr lang="en-US" dirty="0"/>
              <a:t>Disaster recovery is the process, policies and procedures related to preparing for recovery 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Surge protector</a:t>
            </a:r>
          </a:p>
          <a:p>
            <a:pPr lvl="2"/>
            <a:r>
              <a:rPr lang="en-US" dirty="0"/>
              <a:t>Uninterruptible Power Supply (UPS)</a:t>
            </a:r>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343525" y="4095749"/>
            <a:ext cx="3571875" cy="253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dirty="0"/>
              <a:t>Cloud security is an evolving sub-domain of computer security, network security, and, more broadly, information security.</a:t>
            </a:r>
          </a:p>
          <a:p>
            <a:pPr lvl="1"/>
            <a:r>
              <a:rPr lang="en-US" dirty="0"/>
              <a:t>It refers to a broad set of policies, technologies, and controls deployed to protect data, applications, and the associated infrastructure of cloud computing.</a:t>
            </a:r>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its own identity management system to control access to information and computing resources.</a:t>
            </a:r>
          </a:p>
          <a:p>
            <a:pPr lvl="1"/>
            <a:r>
              <a:rPr lang="en-US" dirty="0"/>
              <a:t>Application Security</a:t>
            </a:r>
          </a:p>
          <a:p>
            <a:pPr lvl="2"/>
            <a:r>
              <a:rPr lang="en-US" dirty="0"/>
              <a:t>Cloud providers should ensure that applications available as a service via the cloud are secure.</a:t>
            </a:r>
          </a:p>
          <a:p>
            <a:pPr lvl="1"/>
            <a:r>
              <a:rPr lang="en-US" dirty="0"/>
              <a:t>Privacy</a:t>
            </a:r>
          </a:p>
          <a:p>
            <a:pPr lvl="2"/>
            <a:r>
              <a:rPr lang="en-US" dirty="0"/>
              <a:t>Providers ensure that all critical data are masked and that only authorized users have access to data in its entirety.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Disclaimers</a:t>
            </a:r>
          </a:p>
        </p:txBody>
      </p:sp>
      <p:sp>
        <p:nvSpPr>
          <p:cNvPr id="3" name="Content Placeholder 2"/>
          <p:cNvSpPr>
            <a:spLocks noGrp="1"/>
          </p:cNvSpPr>
          <p:nvPr>
            <p:ph idx="1"/>
          </p:nvPr>
        </p:nvSpPr>
        <p:spPr>
          <a:xfrm>
            <a:off x="457200" y="1066800"/>
            <a:ext cx="8229600" cy="4525963"/>
          </a:xfrm>
        </p:spPr>
        <p:txBody>
          <a:bodyPr/>
          <a:lstStyle/>
          <a:p>
            <a:r>
              <a:rPr lang="en-US" dirty="0"/>
              <a:t>Talk from Oracle CEO </a:t>
            </a:r>
            <a:r>
              <a:rPr lang="en-US" b="1" i="1" dirty="0"/>
              <a:t>Larry Ellison</a:t>
            </a:r>
          </a:p>
          <a:p>
            <a:pPr lvl="1"/>
            <a:r>
              <a:rPr lang="en-US" dirty="0"/>
              <a:t>We’ve redefined Cloud Computing to include everything that we already do. I don’t understand what we would do differently other than change the wording of some of our ads.</a:t>
            </a:r>
          </a:p>
          <a:p>
            <a:r>
              <a:rPr lang="en-US" dirty="0"/>
              <a:t>Talk from </a:t>
            </a:r>
            <a:r>
              <a:rPr lang="en-US" b="1" i="1" dirty="0"/>
              <a:t>Rich Stallman</a:t>
            </a:r>
          </a:p>
          <a:p>
            <a:pPr lvl="1"/>
            <a:r>
              <a:rPr lang="en-US" dirty="0"/>
              <a:t>It's stupidity. It's worse than stupidity: it's a marketing hype campaign. Somebody is saying this is inevitable – and whenever you hear somebody saying that, it's very likely to be a set of businesses campaigning to make it true.</a:t>
            </a:r>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a:t>What is manageability ?</a:t>
            </a:r>
          </a:p>
          <a:p>
            <a:pPr lvl="1"/>
            <a:r>
              <a:rPr lang="en-US" dirty="0"/>
              <a:t>Enterprise-wide administration of  cloud computing systems. Systems manageability is strongly influenced by network management initiatives in telecommunications.</a:t>
            </a:r>
          </a:p>
          <a:p>
            <a:r>
              <a:rPr lang="en-US" dirty="0"/>
              <a:t>What is interoperability ?</a:t>
            </a:r>
          </a:p>
          <a:p>
            <a:pPr lvl="1"/>
            <a:r>
              <a:rPr lang="en-US"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a:t>What is Autonomic Computing ?</a:t>
            </a:r>
          </a:p>
          <a:p>
            <a:pPr lvl="1"/>
            <a:r>
              <a:rPr lang="en-US" dirty="0"/>
              <a:t>Its ultimate aim is to develop computer systems capable of self-management, to overcome the rapidly growing complexity of computing systems management, and to reduce the barrier that complexity poses to further growth.</a:t>
            </a:r>
            <a:br>
              <a:rPr lang="en-US" dirty="0"/>
            </a:br>
            <a:endParaRPr lang="en-US" dirty="0"/>
          </a:p>
          <a:p>
            <a:r>
              <a:rPr lang="en-US" dirty="0"/>
              <a:t>Architectural framework :</a:t>
            </a:r>
          </a:p>
          <a:p>
            <a:pPr lvl="1"/>
            <a:r>
              <a:rPr lang="en-US" dirty="0"/>
              <a:t>Composed by Autonomic Components (AC) which will interact with each other.</a:t>
            </a:r>
          </a:p>
          <a:p>
            <a:pPr lvl="1"/>
            <a:r>
              <a:rPr lang="en-US" dirty="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dirty="0"/>
              <a:t>Billing System in Cloud</a:t>
            </a:r>
          </a:p>
          <a:p>
            <a:pPr lvl="1"/>
            <a:r>
              <a:rPr lang="en-US" dirty="0"/>
              <a:t>Users pay as many as they used.</a:t>
            </a:r>
          </a:p>
          <a:p>
            <a:pPr lvl="1"/>
            <a:r>
              <a:rPr lang="en-US" dirty="0"/>
              <a:t>Cloud provider must first determine the list of service usage price.</a:t>
            </a:r>
          </a:p>
          <a:p>
            <a:pPr lvl="1"/>
            <a:r>
              <a:rPr lang="en-US" dirty="0"/>
              <a:t>Cloud provider have to record the resource or service usage of each user, and then charge users by these records.</a:t>
            </a:r>
          </a:p>
          <a:p>
            <a:r>
              <a:rPr lang="en-US" dirty="0"/>
              <a:t>How can cloud provider know users’ usage ?</a:t>
            </a:r>
          </a:p>
          <a:p>
            <a:pPr lvl="1"/>
            <a:r>
              <a:rPr lang="en-US" dirty="0"/>
              <a:t>Get those information by means of monitoring system.</a:t>
            </a:r>
          </a:p>
          <a:p>
            <a:pPr lvl="1"/>
            <a:r>
              <a:rPr lang="en-US" dirty="0"/>
              <a:t>Automatically calculate the total</a:t>
            </a:r>
            <a:br>
              <a:rPr lang="en-US" dirty="0"/>
            </a:br>
            <a:r>
              <a:rPr lang="en-US" dirty="0"/>
              <a:t>amount of money which user</a:t>
            </a:r>
            <a:br>
              <a:rPr lang="en-US" dirty="0"/>
            </a:br>
            <a:r>
              <a:rPr lang="en-US" dirty="0"/>
              <a:t>should pay. And automatically</a:t>
            </a:r>
            <a:br>
              <a:rPr lang="en-US" dirty="0"/>
            </a:br>
            <a:r>
              <a:rPr lang="en-US" dirty="0"/>
              <a:t>request money from use’s banking</a:t>
            </a:r>
            <a:br>
              <a:rPr lang="en-US" dirty="0"/>
            </a:br>
            <a:r>
              <a:rPr lang="en-US"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lstStyle/>
          <a:p>
            <a:r>
              <a:rPr lang="en-US" dirty="0"/>
              <a:t>Performance guarantees ??</a:t>
            </a:r>
          </a:p>
          <a:p>
            <a:pPr lvl="1"/>
            <a:r>
              <a:rPr lang="en-US" dirty="0"/>
              <a:t>As the great computing power in cloud, 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lstStyle/>
          <a:p>
            <a:r>
              <a:rPr lang="en-US" dirty="0"/>
              <a:t>Definition from </a:t>
            </a:r>
            <a:r>
              <a:rPr lang="en-US" b="1" i="1" dirty="0"/>
              <a:t>NIST</a:t>
            </a:r>
            <a:r>
              <a:rPr lang="en-US" sz="1600" b="1" i="1" dirty="0"/>
              <a:t> (National Institute of Standards and Technology)</a:t>
            </a:r>
          </a:p>
          <a:p>
            <a:pPr lvl="1"/>
            <a:r>
              <a:rPr lang="en-US"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lvl="1"/>
            <a:r>
              <a:rPr lang="en-US" dirty="0"/>
              <a:t>This cloud model promotes availability and is composed of five essential characteristics, three service models, and four deployment models.</a:t>
            </a:r>
          </a:p>
          <a:p>
            <a:pPr lvl="1"/>
            <a:endParaRPr lang="en-US" dirty="0"/>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
        <p:nvSpPr>
          <p:cNvPr id="7" name="Content Placeholder 2"/>
          <p:cNvSpPr txBox="1">
            <a:spLocks/>
          </p:cNvSpPr>
          <p:nvPr/>
        </p:nvSpPr>
        <p:spPr>
          <a:xfrm>
            <a:off x="457200" y="1600201"/>
            <a:ext cx="8229600" cy="365759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85000" lnSpcReduction="10000"/>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NIST</a:t>
            </a:r>
            <a:r>
              <a:rPr kumimoji="0" lang="en-US" sz="16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 (National Institute of Standards and Technology)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80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model for enabling convenient, </a:t>
            </a:r>
            <a:r>
              <a:rPr kumimoji="0" lang="en-US" sz="2800" u="none" strike="noStrike" kern="1200" cap="none" spc="0" normalizeH="0" baseline="0" noProof="0" dirty="0">
                <a:ln>
                  <a:noFill/>
                </a:ln>
                <a:solidFill>
                  <a:srgbClr val="C00000"/>
                </a:solidFill>
                <a:effectLst/>
                <a:uLnTx/>
                <a:uFillTx/>
                <a:latin typeface="Cambria" pitchFamily="18" charset="0"/>
                <a:ea typeface="+mn-ea"/>
                <a:cs typeface="+mn-cs"/>
              </a:rPr>
              <a:t>on-demand network access </a:t>
            </a:r>
            <a:r>
              <a:rPr kumimoji="0" lang="en-US" sz="280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to a </a:t>
            </a:r>
            <a:r>
              <a:rPr kumimoji="0" lang="en-US" sz="2800" i="0" u="none" strike="noStrike" kern="1200" cap="none" spc="0" normalizeH="0" baseline="0" noProof="0" dirty="0">
                <a:ln>
                  <a:noFill/>
                </a:ln>
                <a:solidFill>
                  <a:srgbClr val="C00000"/>
                </a:solidFill>
                <a:effectLst/>
                <a:uLnTx/>
                <a:uFillTx/>
                <a:latin typeface="Cambria" pitchFamily="18" charset="0"/>
                <a:ea typeface="+mn-ea"/>
                <a:cs typeface="+mn-cs"/>
              </a:rPr>
              <a:t>shared pool </a:t>
            </a:r>
            <a:r>
              <a:rPr kumimoji="0" lang="en-US" sz="280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of configurable computing resources (e.g., networks, servers, storage, applications, and services) that can be </a:t>
            </a:r>
            <a:r>
              <a:rPr kumimoji="0" lang="en-US" sz="2800" i="0" u="none" strike="noStrike" kern="1200" cap="none" spc="0" normalizeH="0" baseline="0" noProof="0" dirty="0">
                <a:ln>
                  <a:noFill/>
                </a:ln>
                <a:solidFill>
                  <a:srgbClr val="C00000"/>
                </a:solidFill>
                <a:effectLst/>
                <a:uLnTx/>
                <a:uFillTx/>
                <a:latin typeface="Cambria" pitchFamily="18" charset="0"/>
                <a:ea typeface="+mn-ea"/>
                <a:cs typeface="+mn-cs"/>
              </a:rPr>
              <a:t>rapidly provisioned and released </a:t>
            </a:r>
            <a:r>
              <a:rPr kumimoji="0" lang="en-US" sz="280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with minimal management effort or service provider interaction.</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80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This cloud model promotes </a:t>
            </a:r>
            <a:r>
              <a:rPr kumimoji="0" lang="en-US" sz="2800" i="0" u="none" strike="noStrike" kern="1200" cap="none" spc="0" normalizeH="0" baseline="0" noProof="0" dirty="0">
                <a:ln>
                  <a:noFill/>
                </a:ln>
                <a:solidFill>
                  <a:srgbClr val="C00000"/>
                </a:solidFill>
                <a:effectLst/>
                <a:uLnTx/>
                <a:uFillTx/>
                <a:latin typeface="Cambria" pitchFamily="18" charset="0"/>
                <a:ea typeface="+mn-ea"/>
                <a:cs typeface="+mn-cs"/>
              </a:rPr>
              <a:t>availability</a:t>
            </a:r>
            <a:r>
              <a:rPr kumimoji="0" lang="en-US" sz="280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is composed of five essential characteristics, three service models, and four deployment models.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xit" presetSubtype="0" fill="hold" grpId="0" nodeType="withEffect">
                                  <p:stCondLst>
                                    <p:cond delay="0"/>
                                  </p:stCondLst>
                                  <p:childTnLst>
                                    <p:animEffect transition="out" filter="fade">
                                      <p:cBhvr>
                                        <p:cTn id="15" dur="500"/>
                                        <p:tgtEl>
                                          <p:spTgt spid="3">
                                            <p:txEl>
                                              <p:pRg st="0" end="0"/>
                                            </p:txEl>
                                          </p:spTgt>
                                        </p:tgtEl>
                                      </p:cBhvr>
                                    </p:animEffect>
                                    <p:set>
                                      <p:cBhvr>
                                        <p:cTn id="16" dur="1" fill="hold">
                                          <p:stCondLst>
                                            <p:cond delay="499"/>
                                          </p:stCondLst>
                                        </p:cTn>
                                        <p:tgtEl>
                                          <p:spTgt spid="3">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1" end="1"/>
                                            </p:txEl>
                                          </p:spTgt>
                                        </p:tgtEl>
                                      </p:cBhvr>
                                    </p:animEffect>
                                    <p:set>
                                      <p:cBhvr>
                                        <p:cTn id="19" dur="1" fill="hold">
                                          <p:stCondLst>
                                            <p:cond delay="499"/>
                                          </p:stCondLst>
                                        </p:cTn>
                                        <p:tgtEl>
                                          <p:spTgt spid="3">
                                            <p:txEl>
                                              <p:pRg st="1" end="1"/>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2" end="2"/>
                                            </p:txEl>
                                          </p:spTgt>
                                        </p:tgtEl>
                                      </p:cBhvr>
                                    </p:animEffect>
                                    <p:set>
                                      <p:cBhvr>
                                        <p:cTn id="22"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2050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94822" y="838200"/>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0"/>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0"/>
            <a:ext cx="8229600" cy="3200400"/>
          </a:xfrm>
        </p:spPr>
        <p:txBody>
          <a:bodyPr/>
          <a:lstStyle/>
          <a:p>
            <a:r>
              <a:rPr lang="en-US" dirty="0"/>
              <a:t>Definition from </a:t>
            </a:r>
            <a:r>
              <a:rPr lang="en-US" b="1" i="1" dirty="0"/>
              <a:t>Wikipedia</a:t>
            </a:r>
          </a:p>
          <a:p>
            <a:pPr lvl="1"/>
            <a:r>
              <a:rPr lang="en-US" dirty="0"/>
              <a:t>Cloud computing is Internet-based computing, whereby shared resources, software, and information are provided to computers and other devices on demand, like the electricity grid.</a:t>
            </a:r>
          </a:p>
          <a:p>
            <a:pPr lvl="1"/>
            <a:r>
              <a:rPr lang="en-US" dirty="0"/>
              <a:t>Cloud computing is a style of computing in which dynamically scalable and often virtualized resources are provided as a service over the Internet.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
        <p:nvSpPr>
          <p:cNvPr id="6" name="Content Placeholder 2"/>
          <p:cNvSpPr txBox="1">
            <a:spLocks/>
          </p:cNvSpPr>
          <p:nvPr/>
        </p:nvSpPr>
        <p:spPr>
          <a:xfrm>
            <a:off x="457200" y="1600200"/>
            <a:ext cx="8229600" cy="320040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Wikipedia</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Internet-based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whereby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resources, software, and information</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are provided to computers and other devices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on demand</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like the electricity grid.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style of computing in which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scalable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often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resources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are provided as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over the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Collaboration with Cloud providers :</a:t>
            </a:r>
          </a:p>
          <a:p>
            <a:pPr lvl="1"/>
            <a:r>
              <a:rPr lang="en-US"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dirty="0"/>
              <a:t>IT infrastructure can be shared among enterprises</a:t>
            </a:r>
          </a:p>
          <a:p>
            <a:pPr lvl="1"/>
            <a:r>
              <a:rPr lang="en-US" dirty="0"/>
              <a:t>IT infrastructure performance and utilization can be optimized</a:t>
            </a:r>
          </a:p>
          <a:p>
            <a:pPr lvl="1"/>
            <a:r>
              <a:rPr lang="en-US" dirty="0"/>
              <a:t>Large-scale integrated optimization can be applied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2667000"/>
          </a:xfrm>
        </p:spPr>
        <p:txBody>
          <a:bodyPr/>
          <a:lstStyle/>
          <a:p>
            <a:r>
              <a:rPr lang="en-US" dirty="0"/>
              <a:t>Definition from </a:t>
            </a:r>
            <a:r>
              <a:rPr lang="en-US" b="1" i="1" dirty="0"/>
              <a:t>Whatis.com</a:t>
            </a:r>
          </a:p>
          <a:p>
            <a:pPr lvl="1"/>
            <a:r>
              <a:rPr lang="en-US" dirty="0"/>
              <a:t>The name cloud computing was inspired by the cloud symbol that's often used to represent the Internet in flowcharts and diagrams. Cloud computing is a general term for anything that involves 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1600201"/>
            <a:ext cx="8229600" cy="266700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Whatis.com</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name cloud computing was inspired by the cloud symbol that's often used to represent the Internet in flowcharts and diagrams. Cloud computing is a general term for anything that involves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delivering hosted services over the Internet</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a:t>Definition from </a:t>
            </a:r>
            <a:r>
              <a:rPr lang="en-US" b="1" i="1" dirty="0"/>
              <a:t>Berkeley</a:t>
            </a:r>
          </a:p>
          <a:p>
            <a:pPr lvl="1"/>
            <a:r>
              <a:rPr lang="en-US" dirty="0"/>
              <a:t>Cloud Computing refers to both the applications delivered as services over the Internet and the hardware and systems software in the datacenters that provide those services.</a:t>
            </a:r>
          </a:p>
          <a:p>
            <a:pPr lvl="1"/>
            <a:r>
              <a:rPr lang="en-US" dirty="0"/>
              <a:t>The services themselves have long been referred to as Software as a Service (</a:t>
            </a:r>
            <a:r>
              <a:rPr lang="en-US" dirty="0" err="1"/>
              <a:t>SaaS</a:t>
            </a:r>
            <a:r>
              <a:rPr lang="en-US" dirty="0"/>
              <a:t>), so we use that term. The datacenter hardware and software is what we will call a</a:t>
            </a:r>
            <a:br>
              <a:rPr lang="en-US" dirty="0"/>
            </a:br>
            <a:r>
              <a:rPr lang="en-US" dirty="0"/>
              <a:t>Cloud.</a:t>
            </a:r>
          </a:p>
          <a:p>
            <a:pPr lvl="1"/>
            <a:r>
              <a:rPr lang="en-US" dirty="0"/>
              <a:t>When a Cloud is made available</a:t>
            </a:r>
            <a:br>
              <a:rPr lang="en-US" dirty="0"/>
            </a:br>
            <a:r>
              <a:rPr lang="en-US" dirty="0"/>
              <a:t> in a pay-as-you-go manner to the</a:t>
            </a:r>
            <a:br>
              <a:rPr lang="en-US" dirty="0"/>
            </a:br>
            <a:r>
              <a:rPr lang="en-US" dirty="0"/>
              <a:t>public…… The service being sold is</a:t>
            </a:r>
            <a:br>
              <a:rPr lang="en-US" dirty="0"/>
            </a:br>
            <a:r>
              <a:rPr lang="en-US" dirty="0"/>
              <a:t>Utility Computing.</a:t>
            </a:r>
          </a:p>
        </p:txBody>
      </p:sp>
      <p:sp>
        <p:nvSpPr>
          <p:cNvPr id="7" name="Content Placeholder 2"/>
          <p:cNvSpPr txBox="1">
            <a:spLocks/>
          </p:cNvSpPr>
          <p:nvPr/>
        </p:nvSpPr>
        <p:spPr>
          <a:xfrm>
            <a:off x="457200" y="1600200"/>
            <a:ext cx="8229600" cy="452596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Berkeley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refers to both the applications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delivered as services over the Internet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the hardware and systems software in the datacenters that provide those services.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services themselves have long been referred to 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 Software as a Service (</a:t>
            </a:r>
            <a:r>
              <a:rPr kumimoji="0" lang="en-US" sz="2000" b="1" i="0" u="none" strike="noStrike" kern="1200" cap="none" spc="0" normalizeH="0" baseline="0" noProof="0" dirty="0" err="1">
                <a:ln>
                  <a:noFill/>
                </a:ln>
                <a:solidFill>
                  <a:srgbClr val="C00000"/>
                </a:solidFill>
                <a:effectLst/>
                <a:uLnTx/>
                <a:uFillTx/>
                <a:latin typeface="Cambria" pitchFamily="18" charset="0"/>
                <a:ea typeface="+mn-ea"/>
                <a:cs typeface="+mn-cs"/>
              </a:rPr>
              <a:t>SaaS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so we use that term. The datacenter hardware and software is what we will call a</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When a Cloud is made available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in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pay-as-you-go</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manner to the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public…… The service being sold is</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Utility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t>
            </a:r>
          </a:p>
        </p:txBody>
      </p:sp>
      <p:sp>
        <p:nvSpPr>
          <p:cNvPr id="2" name="Title 1"/>
          <p:cNvSpPr>
            <a:spLocks noGrp="1"/>
          </p:cNvSpPr>
          <p:nvPr>
            <p:ph type="title"/>
          </p:nvPr>
        </p:nvSpPr>
        <p:spPr/>
        <p:txBody>
          <a:bodyPr/>
          <a:lstStyle/>
          <a:p>
            <a:r>
              <a:rPr lang="en-US" dirty="0"/>
              <a:t>Cloud Definitions</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lstStyle/>
          <a:p>
            <a:r>
              <a:rPr lang="en-US" dirty="0"/>
              <a:t>Definition from </a:t>
            </a:r>
            <a:r>
              <a:rPr lang="en-US" b="1" i="1" dirty="0" err="1"/>
              <a:t>Buyya</a:t>
            </a:r>
            <a:endParaRPr lang="en-US" b="1" i="1" dirty="0"/>
          </a:p>
          <a:p>
            <a:pPr lvl="1"/>
            <a:r>
              <a:rPr lang="en-US" dirty="0"/>
              <a:t>A Cloud is a type of parallel and distributed system consisting of a collection of interconnected and virtualized computers that are dynamically provisioned and presented as one or more unified computing resources based on service-level agreements established through negotiation between the service provider and consumers.</a:t>
            </a:r>
          </a:p>
        </p:txBody>
      </p:sp>
      <p:pic>
        <p:nvPicPr>
          <p:cNvPr id="25602" name="Picture 2" descr="http://www.amaxit.net/corporatesolutions/images/cloud-computing.jpg"/>
          <p:cNvPicPr>
            <a:picLocks noChangeAspect="1" noChangeArrowheads="1"/>
          </p:cNvPicPr>
          <p:nvPr/>
        </p:nvPicPr>
        <p:blipFill>
          <a:blip r:embed="rId2" cstate="print"/>
          <a:srcRect/>
          <a:stretch>
            <a:fillRect/>
          </a:stretch>
        </p:blipFill>
        <p:spPr bwMode="auto">
          <a:xfrm>
            <a:off x="2552700" y="4181474"/>
            <a:ext cx="5981700" cy="2524126"/>
          </a:xfrm>
          <a:prstGeom prst="rect">
            <a:avLst/>
          </a:prstGeom>
          <a:noFill/>
        </p:spPr>
      </p:pic>
      <p:pic>
        <p:nvPicPr>
          <p:cNvPr id="25606" name="Picture 6" descr="http://www.buyya.com/photos/rajkumar4.jpg">
            <a:hlinkClick r:id="rId3"/>
          </p:cNvPr>
          <p:cNvPicPr>
            <a:picLocks noChangeAspect="1" noChangeArrowheads="1"/>
          </p:cNvPicPr>
          <p:nvPr/>
        </p:nvPicPr>
        <p:blipFill>
          <a:blip r:embed="rId4" cstate="print"/>
          <a:srcRect/>
          <a:stretch>
            <a:fillRect/>
          </a:stretch>
        </p:blipFill>
        <p:spPr bwMode="auto">
          <a:xfrm>
            <a:off x="609600" y="4114800"/>
            <a:ext cx="1832388" cy="2514600"/>
          </a:xfrm>
          <a:prstGeom prst="roundRect">
            <a:avLst>
              <a:gd name="adj" fmla="val 2990"/>
            </a:avLst>
          </a:prstGeom>
          <a:noFill/>
          <a:effectLst>
            <a:outerShdw blurRad="63500" sx="102000" sy="102000" algn="ctr" rotWithShape="0">
              <a:prstClr val="black">
                <a:alpha val="40000"/>
              </a:prstClr>
            </a:outerShdw>
          </a:effectLst>
        </p:spPr>
      </p:pic>
      <p:sp>
        <p:nvSpPr>
          <p:cNvPr id="7" name="Content Placeholder 2"/>
          <p:cNvSpPr txBox="1">
            <a:spLocks/>
          </p:cNvSpPr>
          <p:nvPr/>
        </p:nvSpPr>
        <p:spPr>
          <a:xfrm>
            <a:off x="457200" y="1600201"/>
            <a:ext cx="8229600" cy="312420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err="1">
                <a:ln>
                  <a:noFill/>
                </a:ln>
                <a:solidFill>
                  <a:schemeClr val="tx2">
                    <a:lumMod val="75000"/>
                  </a:schemeClr>
                </a:solidFill>
                <a:effectLst/>
                <a:uLnTx/>
                <a:uFillTx/>
                <a:latin typeface="Cambria" pitchFamily="18" charset="0"/>
                <a:ea typeface="+mn-ea"/>
                <a:cs typeface="+mn-cs"/>
              </a:rPr>
              <a:t>Buyya</a:t>
            </a:r>
            <a:endPar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 Cloud is a type of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parallel and distributed system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consisting of a collection of interconnected and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computers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that are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provisioned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presented as one or more unified computing resources based on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service-level agreements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established through negotiation between the service provider and consumers.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20129</TotalTime>
  <Words>7083</Words>
  <Application>Microsoft Office PowerPoint</Application>
  <PresentationFormat>On-screen Show (4:3)</PresentationFormat>
  <Paragraphs>913</Paragraphs>
  <Slides>122</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122</vt:i4>
      </vt:variant>
    </vt:vector>
  </HeadingPairs>
  <TitlesOfParts>
    <vt:vector size="130" baseType="lpstr">
      <vt:lpstr>Arial</vt:lpstr>
      <vt:lpstr>Calibri</vt:lpstr>
      <vt:lpstr>Cambria</vt:lpstr>
      <vt:lpstr>標楷體</vt:lpstr>
      <vt:lpstr>Helvetica</vt:lpstr>
      <vt:lpstr>Wingdings</vt:lpstr>
      <vt:lpstr>Sky</vt:lpstr>
      <vt:lpstr>Course Themes</vt:lpstr>
      <vt:lpstr>雲端計算 Cloud Computing</vt:lpstr>
      <vt:lpstr>Agenda</vt:lpstr>
      <vt:lpstr>What is Cloud Computing ?</vt:lpstr>
      <vt:lpstr>Cloud Disclaimers</vt:lpstr>
      <vt:lpstr>Cloud Definitions</vt:lpstr>
      <vt:lpstr>Cloud Definitions</vt:lpstr>
      <vt:lpstr>Cloud Definitions</vt:lpstr>
      <vt:lpstr>Cloud Definitions</vt:lpstr>
      <vt:lpstr>Cloud Definitions</vt:lpstr>
      <vt:lpstr>PowerPoint Presentation</vt:lpstr>
      <vt:lpstr>What is Cloud computing ?</vt:lpstr>
      <vt:lpstr>In Our Humble Opinion</vt:lpstr>
      <vt:lpstr>Properties and Characteristics</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Binh Bui Thanh</cp:lastModifiedBy>
  <cp:revision>1657</cp:revision>
  <dcterms:created xsi:type="dcterms:W3CDTF">2006-08-16T00:00:00Z</dcterms:created>
  <dcterms:modified xsi:type="dcterms:W3CDTF">2021-10-13T02:37:15Z</dcterms:modified>
</cp:coreProperties>
</file>